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60" r:id="rId1"/>
  </p:sldMasterIdLst>
  <p:notesMasterIdLst>
    <p:notesMasterId r:id="rId16"/>
  </p:notesMasterIdLst>
  <p:sldIdLst>
    <p:sldId id="256" r:id="rId2"/>
    <p:sldId id="271" r:id="rId3"/>
    <p:sldId id="277" r:id="rId4"/>
    <p:sldId id="257" r:id="rId5"/>
    <p:sldId id="258" r:id="rId6"/>
    <p:sldId id="259" r:id="rId7"/>
    <p:sldId id="261" r:id="rId8"/>
    <p:sldId id="262" r:id="rId9"/>
    <p:sldId id="272" r:id="rId10"/>
    <p:sldId id="273" r:id="rId11"/>
    <p:sldId id="274" r:id="rId12"/>
    <p:sldId id="275" r:id="rId13"/>
    <p:sldId id="276" r:id="rId14"/>
    <p:sldId id="263" r:id="rId15"/>
  </p:sldIdLst>
  <p:sldSz cx="12192000" cy="6858000"/>
  <p:notesSz cx="6858000" cy="9144000"/>
  <p:embeddedFontLst>
    <p:embeddedFont>
      <p:font typeface="Corbel" panose="020B0503020204020204" pitchFamily="34" charset="0"/>
      <p:regular r:id="rId17"/>
      <p:bold r:id="rId18"/>
      <p:italic r:id="rId19"/>
      <p:boldItalic r:id="rId20"/>
    </p:embeddedFont>
    <p:embeddedFont>
      <p:font typeface="Palatino Linotype" panose="02040502050505030304" pitchFamily="18" charset="0"/>
      <p:regular r:id="rId21"/>
      <p:bold r:id="rId22"/>
      <p:italic r:id="rId23"/>
      <p:boldItalic r:id="rId24"/>
    </p:embeddedFont>
    <p:embeddedFont>
      <p:font typeface="Synchro LET" pitchFamily="2"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15" autoAdjust="0"/>
  </p:normalViewPr>
  <p:slideViewPr>
    <p:cSldViewPr snapToGrid="0" snapToObjects="1">
      <p:cViewPr varScale="1">
        <p:scale>
          <a:sx n="98" d="100"/>
          <a:sy n="98" d="100"/>
        </p:scale>
        <p:origin x="954"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43A08-F9D8-47DB-BFB7-0D12A6742C5C}"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74349-D11A-48E3-A10D-B26B416D17BA}" type="slidenum">
              <a:rPr lang="en-US" smtClean="0"/>
              <a:t>‹#›</a:t>
            </a:fld>
            <a:endParaRPr lang="en-US"/>
          </a:p>
        </p:txBody>
      </p:sp>
    </p:spTree>
    <p:extLst>
      <p:ext uri="{BB962C8B-B14F-4D97-AF65-F5344CB8AC3E}">
        <p14:creationId xmlns:p14="http://schemas.microsoft.com/office/powerpoint/2010/main" val="190017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Marriott, Shell, Nike, Playboy, Pepsi, Atari</a:t>
            </a:r>
          </a:p>
          <a:p>
            <a:r>
              <a:rPr lang="en-US" dirty="0"/>
              <a:t>, Toyota, Prudential, AT&amp;T, Plymouth, Adobe</a:t>
            </a:r>
          </a:p>
          <a:p>
            <a:r>
              <a:rPr lang="en-US" dirty="0"/>
              <a:t>John Deere, McDonalds, United, Honda, Cubs, Yahoo</a:t>
            </a:r>
          </a:p>
        </p:txBody>
      </p:sp>
      <p:sp>
        <p:nvSpPr>
          <p:cNvPr id="4" name="Slide Number Placeholder 3"/>
          <p:cNvSpPr>
            <a:spLocks noGrp="1"/>
          </p:cNvSpPr>
          <p:nvPr>
            <p:ph type="sldNum" sz="quarter" idx="10"/>
          </p:nvPr>
        </p:nvSpPr>
        <p:spPr/>
        <p:txBody>
          <a:bodyPr/>
          <a:lstStyle/>
          <a:p>
            <a:fld id="{A0C74349-D11A-48E3-A10D-B26B416D17BA}" type="slidenum">
              <a:rPr lang="en-US" smtClean="0"/>
              <a:t>4</a:t>
            </a:fld>
            <a:endParaRPr lang="en-US"/>
          </a:p>
        </p:txBody>
      </p:sp>
    </p:spTree>
    <p:extLst>
      <p:ext uri="{BB962C8B-B14F-4D97-AF65-F5344CB8AC3E}">
        <p14:creationId xmlns:p14="http://schemas.microsoft.com/office/powerpoint/2010/main" val="133429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August 26,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Monday, August 26,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August 26,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Monday, August 26,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August 26,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August 26, 2024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August 26, 2024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Monday, August 26, 2024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August 26, 2024</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August 26, 2024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August 26, 2024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August 26, 2024</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thumb.pn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914399" y="1943100"/>
            <a:ext cx="10467975" cy="4943642"/>
          </a:xfrm>
          <a:prstGeom prst="rect">
            <a:avLst/>
          </a:prstGeom>
        </p:spPr>
      </p:pic>
      <p:sp>
        <p:nvSpPr>
          <p:cNvPr id="2" name="Title 1"/>
          <p:cNvSpPr>
            <a:spLocks noGrp="1"/>
          </p:cNvSpPr>
          <p:nvPr>
            <p:ph type="ctrTitle"/>
          </p:nvPr>
        </p:nvSpPr>
        <p:spPr>
          <a:xfrm>
            <a:off x="2209800" y="972719"/>
            <a:ext cx="7848600" cy="1918416"/>
          </a:xfrm>
        </p:spPr>
        <p:txBody>
          <a:bodyPr/>
          <a:lstStyle/>
          <a:p>
            <a:r>
              <a:rPr lang="en-US" sz="6000">
                <a:latin typeface="Synchro LET"/>
                <a:cs typeface="Synchro LET"/>
              </a:rPr>
              <a:t>Thinking </a:t>
            </a:r>
            <a:r>
              <a:rPr lang="en-US" sz="6000">
                <a:solidFill>
                  <a:schemeClr val="accent5"/>
                </a:solidFill>
                <a:latin typeface="Synchro LET"/>
                <a:cs typeface="Synchro LET"/>
              </a:rPr>
              <a:t>AND</a:t>
            </a:r>
            <a:r>
              <a:rPr lang="en-US" sz="6000">
                <a:latin typeface="Synchro LET"/>
                <a:cs typeface="Synchro LET"/>
              </a:rPr>
              <a:t> </a:t>
            </a:r>
            <a:r>
              <a:rPr lang="en-US" sz="6000" dirty="0">
                <a:solidFill>
                  <a:schemeClr val="bg1"/>
                </a:solidFill>
                <a:latin typeface="Synchro LET"/>
                <a:cs typeface="Synchro LET"/>
              </a:rPr>
              <a:t>Computation</a:t>
            </a:r>
          </a:p>
        </p:txBody>
      </p:sp>
      <p:sp>
        <p:nvSpPr>
          <p:cNvPr id="3" name="Subtitle 2"/>
          <p:cNvSpPr>
            <a:spLocks noGrp="1"/>
          </p:cNvSpPr>
          <p:nvPr>
            <p:ph type="subTitle" idx="1"/>
          </p:nvPr>
        </p:nvSpPr>
        <p:spPr/>
        <p:txBody>
          <a:bodyPr>
            <a:normAutofit/>
          </a:bodyPr>
          <a:lstStyle/>
          <a:p>
            <a:r>
              <a:rPr lang="en-US" sz="2800">
                <a:solidFill>
                  <a:schemeClr val="tx2">
                    <a:lumMod val="50000"/>
                  </a:schemeClr>
                </a:solidFill>
                <a:latin typeface="Corbel"/>
                <a:cs typeface="Corbel"/>
              </a:rPr>
              <a:t>COMP 4230</a:t>
            </a:r>
            <a:endParaRPr lang="en-US" sz="2800" dirty="0">
              <a:solidFill>
                <a:schemeClr val="tx2">
                  <a:lumMod val="50000"/>
                </a:schemeClr>
              </a:solidFill>
              <a:latin typeface="Corbel"/>
              <a:cs typeface="Corbel"/>
            </a:endParaRPr>
          </a:p>
          <a:p>
            <a:r>
              <a:rPr lang="en-US" sz="2800" dirty="0">
                <a:solidFill>
                  <a:schemeClr val="tx2">
                    <a:lumMod val="50000"/>
                  </a:schemeClr>
                </a:solidFill>
                <a:latin typeface="Corbel"/>
                <a:cs typeface="Corbel"/>
              </a:rPr>
              <a:t>David J Stucki</a:t>
            </a:r>
          </a:p>
          <a:p>
            <a:r>
              <a:rPr lang="en-US" sz="2800">
                <a:solidFill>
                  <a:schemeClr val="tx2">
                    <a:lumMod val="50000"/>
                  </a:schemeClr>
                </a:solidFill>
                <a:latin typeface="Corbel"/>
                <a:cs typeface="Corbel"/>
              </a:rPr>
              <a:t>Fall 2024</a:t>
            </a:r>
            <a:endParaRPr lang="en-US" sz="2800" dirty="0">
              <a:solidFill>
                <a:schemeClr val="tx2">
                  <a:lumMod val="50000"/>
                </a:schemeClr>
              </a:solidFill>
              <a:latin typeface="Corbel"/>
              <a:cs typeface="Corbel"/>
            </a:endParaRPr>
          </a:p>
        </p:txBody>
      </p:sp>
    </p:spTree>
    <p:extLst>
      <p:ext uri="{BB962C8B-B14F-4D97-AF65-F5344CB8AC3E}">
        <p14:creationId xmlns:p14="http://schemas.microsoft.com/office/powerpoint/2010/main" val="2914358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A29A-2E77-4987-B197-1ACC0D19F351}"/>
              </a:ext>
            </a:extLst>
          </p:cNvPr>
          <p:cNvSpPr>
            <a:spLocks noGrp="1"/>
          </p:cNvSpPr>
          <p:nvPr>
            <p:ph type="title"/>
          </p:nvPr>
        </p:nvSpPr>
        <p:spPr/>
        <p:txBody>
          <a:bodyPr>
            <a:normAutofit/>
          </a:bodyPr>
          <a:lstStyle/>
          <a:p>
            <a:r>
              <a:rPr lang="en-US">
                <a:latin typeface="Synchro LET" pitchFamily="2" charset="0"/>
              </a:rPr>
              <a:t>WHAT SORT OF PROCESS IS THINKING?</a:t>
            </a:r>
          </a:p>
        </p:txBody>
      </p:sp>
      <p:sp>
        <p:nvSpPr>
          <p:cNvPr id="3" name="Content Placeholder 2">
            <a:extLst>
              <a:ext uri="{FF2B5EF4-FFF2-40B4-BE49-F238E27FC236}">
                <a16:creationId xmlns:a16="http://schemas.microsoft.com/office/drawing/2014/main" id="{5B2DCCAC-D016-4668-98C1-93403AC16420}"/>
              </a:ext>
            </a:extLst>
          </p:cNvPr>
          <p:cNvSpPr>
            <a:spLocks noGrp="1"/>
          </p:cNvSpPr>
          <p:nvPr>
            <p:ph idx="1"/>
          </p:nvPr>
        </p:nvSpPr>
        <p:spPr>
          <a:xfrm>
            <a:off x="609600" y="1600199"/>
            <a:ext cx="10972800" cy="5057775"/>
          </a:xfrm>
        </p:spPr>
        <p:txBody>
          <a:bodyPr>
            <a:normAutofit lnSpcReduction="10000"/>
          </a:bodyPr>
          <a:lstStyle/>
          <a:p>
            <a:r>
              <a:rPr lang="en-US"/>
              <a:t>It is a biological process that happens in the brain.</a:t>
            </a:r>
          </a:p>
          <a:p>
            <a:pPr lvl="1"/>
            <a:r>
              <a:rPr lang="en-US"/>
              <a:t>Like digestion in the stomach?</a:t>
            </a:r>
          </a:p>
          <a:p>
            <a:pPr lvl="1"/>
            <a:r>
              <a:rPr lang="en-US"/>
              <a:t>Like mitosis in cells?</a:t>
            </a:r>
          </a:p>
          <a:p>
            <a:endParaRPr lang="en-US"/>
          </a:p>
          <a:p>
            <a:r>
              <a:rPr lang="en-US"/>
              <a:t>The KEY PREMISE of AI is:</a:t>
            </a:r>
          </a:p>
          <a:p>
            <a:pPr lvl="1"/>
            <a:r>
              <a:rPr lang="en-US">
                <a:solidFill>
                  <a:schemeClr val="tx2"/>
                </a:solidFill>
              </a:rPr>
              <a:t>thinking can be usefully understood as a </a:t>
            </a:r>
            <a:r>
              <a:rPr lang="en-US" i="1">
                <a:solidFill>
                  <a:schemeClr val="accent5">
                    <a:lumMod val="60000"/>
                    <a:lumOff val="40000"/>
                  </a:schemeClr>
                </a:solidFill>
              </a:rPr>
              <a:t>computational</a:t>
            </a:r>
            <a:r>
              <a:rPr lang="en-US">
                <a:solidFill>
                  <a:schemeClr val="tx2"/>
                </a:solidFill>
              </a:rPr>
              <a:t> process</a:t>
            </a:r>
            <a:r>
              <a:rPr lang="en-US"/>
              <a:t>.</a:t>
            </a:r>
          </a:p>
          <a:p>
            <a:endParaRPr lang="en-US"/>
          </a:p>
          <a:p>
            <a:r>
              <a:rPr lang="en-US"/>
              <a:t>In other words, perhaps thinking has more in common with multiplication or sorting a list of names than with digestion or mitosis...?</a:t>
            </a:r>
          </a:p>
          <a:p>
            <a:pPr lvl="1"/>
            <a:r>
              <a:rPr lang="en-US">
                <a:solidFill>
                  <a:srgbClr val="FF0000"/>
                </a:solidFill>
              </a:rPr>
              <a:t>THIS IS VERY CONTROVERSIAL!</a:t>
            </a:r>
          </a:p>
          <a:p>
            <a:endParaRPr lang="en-US"/>
          </a:p>
          <a:p>
            <a:r>
              <a:rPr lang="en-US"/>
              <a:t>In order to proceed we need to make sure we understand what is meant by </a:t>
            </a:r>
            <a:r>
              <a:rPr lang="en-US">
                <a:solidFill>
                  <a:schemeClr val="bg2">
                    <a:lumMod val="50000"/>
                  </a:schemeClr>
                </a:solidFill>
              </a:rPr>
              <a:t>computational process</a:t>
            </a:r>
            <a:r>
              <a:rPr lang="en-US"/>
              <a:t>.</a:t>
            </a:r>
          </a:p>
        </p:txBody>
      </p:sp>
    </p:spTree>
    <p:extLst>
      <p:ext uri="{BB962C8B-B14F-4D97-AF65-F5344CB8AC3E}">
        <p14:creationId xmlns:p14="http://schemas.microsoft.com/office/powerpoint/2010/main" val="9896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A29A-2E77-4987-B197-1ACC0D19F351}"/>
              </a:ext>
            </a:extLst>
          </p:cNvPr>
          <p:cNvSpPr>
            <a:spLocks noGrp="1"/>
          </p:cNvSpPr>
          <p:nvPr>
            <p:ph type="title"/>
          </p:nvPr>
        </p:nvSpPr>
        <p:spPr/>
        <p:txBody>
          <a:bodyPr>
            <a:normAutofit/>
          </a:bodyPr>
          <a:lstStyle/>
          <a:p>
            <a:r>
              <a:rPr lang="en-US">
                <a:latin typeface="Synchro LET" pitchFamily="2" charset="0"/>
              </a:rPr>
              <a:t>THE NATURE OF COMPUTATION</a:t>
            </a:r>
          </a:p>
        </p:txBody>
      </p:sp>
      <p:sp>
        <p:nvSpPr>
          <p:cNvPr id="3" name="Content Placeholder 2">
            <a:extLst>
              <a:ext uri="{FF2B5EF4-FFF2-40B4-BE49-F238E27FC236}">
                <a16:creationId xmlns:a16="http://schemas.microsoft.com/office/drawing/2014/main" id="{5B2DCCAC-D016-4668-98C1-93403AC16420}"/>
              </a:ext>
            </a:extLst>
          </p:cNvPr>
          <p:cNvSpPr>
            <a:spLocks noGrp="1"/>
          </p:cNvSpPr>
          <p:nvPr>
            <p:ph idx="1"/>
          </p:nvPr>
        </p:nvSpPr>
        <p:spPr>
          <a:xfrm>
            <a:off x="609600" y="1600199"/>
            <a:ext cx="10972800" cy="5057775"/>
          </a:xfrm>
        </p:spPr>
        <p:txBody>
          <a:bodyPr>
            <a:normAutofit/>
          </a:bodyPr>
          <a:lstStyle/>
          <a:p>
            <a:r>
              <a:rPr lang="en-US"/>
              <a:t>In our next meeting we will cover the origins and history of both computation and AI as by-products of Alan Turing's genius.</a:t>
            </a:r>
          </a:p>
          <a:p>
            <a:endParaRPr lang="en-US"/>
          </a:p>
          <a:p>
            <a:r>
              <a:rPr lang="en-US"/>
              <a:t>For now we will adopt a model of computation based in symbol manipulation</a:t>
            </a:r>
          </a:p>
          <a:p>
            <a:pPr lvl="1"/>
            <a:r>
              <a:rPr lang="en-US"/>
              <a:t>With a little thought you should be able to convince yourself that every computation is the manipulation of one set of symbols (the input) to produce another set of symbols (output)</a:t>
            </a:r>
          </a:p>
          <a:p>
            <a:pPr marL="0" indent="0">
              <a:buNone/>
            </a:pPr>
            <a:endParaRPr lang="en-US"/>
          </a:p>
          <a:p>
            <a:r>
              <a:rPr lang="en-US"/>
              <a:t>A computation then is a process that mechanically follows an algorithm to perform this symbol manipulation</a:t>
            </a:r>
          </a:p>
          <a:p>
            <a:endParaRPr lang="en-US"/>
          </a:p>
          <a:p>
            <a:r>
              <a:rPr lang="en-US">
                <a:solidFill>
                  <a:srgbClr val="FF0000"/>
                </a:solidFill>
              </a:rPr>
              <a:t>IMPORTANT</a:t>
            </a:r>
            <a:r>
              <a:rPr lang="en-US"/>
              <a:t>: A computational process will always be able to be performed by a device or agent without knowing what it is supposed to be calculating</a:t>
            </a:r>
          </a:p>
        </p:txBody>
      </p:sp>
    </p:spTree>
    <p:extLst>
      <p:ext uri="{BB962C8B-B14F-4D97-AF65-F5344CB8AC3E}">
        <p14:creationId xmlns:p14="http://schemas.microsoft.com/office/powerpoint/2010/main" val="94099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A29A-2E77-4987-B197-1ACC0D19F351}"/>
              </a:ext>
            </a:extLst>
          </p:cNvPr>
          <p:cNvSpPr>
            <a:spLocks noGrp="1"/>
          </p:cNvSpPr>
          <p:nvPr>
            <p:ph type="title"/>
          </p:nvPr>
        </p:nvSpPr>
        <p:spPr/>
        <p:txBody>
          <a:bodyPr>
            <a:normAutofit/>
          </a:bodyPr>
          <a:lstStyle/>
          <a:p>
            <a:r>
              <a:rPr lang="en-US">
                <a:latin typeface="Synchro LET" pitchFamily="2" charset="0"/>
              </a:rPr>
              <a:t>UNTHINKING COMPUTATION</a:t>
            </a:r>
          </a:p>
        </p:txBody>
      </p:sp>
      <p:sp>
        <p:nvSpPr>
          <p:cNvPr id="3" name="Content Placeholder 2">
            <a:extLst>
              <a:ext uri="{FF2B5EF4-FFF2-40B4-BE49-F238E27FC236}">
                <a16:creationId xmlns:a16="http://schemas.microsoft.com/office/drawing/2014/main" id="{5B2DCCAC-D016-4668-98C1-93403AC16420}"/>
              </a:ext>
            </a:extLst>
          </p:cNvPr>
          <p:cNvSpPr>
            <a:spLocks noGrp="1"/>
          </p:cNvSpPr>
          <p:nvPr>
            <p:ph idx="1"/>
          </p:nvPr>
        </p:nvSpPr>
        <p:spPr>
          <a:xfrm>
            <a:off x="609600" y="1600199"/>
            <a:ext cx="10972800" cy="5057775"/>
          </a:xfrm>
        </p:spPr>
        <p:txBody>
          <a:bodyPr>
            <a:normAutofit/>
          </a:bodyPr>
          <a:lstStyle/>
          <a:p>
            <a:r>
              <a:rPr lang="en-US"/>
              <a:t>What was that last point?</a:t>
            </a:r>
          </a:p>
          <a:p>
            <a:pPr lvl="1"/>
            <a:r>
              <a:rPr lang="en-US"/>
              <a:t>When performing a computation you don't need to </a:t>
            </a:r>
            <a:r>
              <a:rPr lang="en-US">
                <a:solidFill>
                  <a:schemeClr val="tx2"/>
                </a:solidFill>
              </a:rPr>
              <a:t>know</a:t>
            </a:r>
            <a:r>
              <a:rPr lang="en-US"/>
              <a:t> what you're doing!</a:t>
            </a:r>
          </a:p>
          <a:p>
            <a:pPr lvl="1"/>
            <a:r>
              <a:rPr lang="en-US"/>
              <a:t>To get meaningful answers you do not have to </a:t>
            </a:r>
            <a:r>
              <a:rPr lang="en-US">
                <a:solidFill>
                  <a:schemeClr val="bg2">
                    <a:lumMod val="50000"/>
                  </a:schemeClr>
                </a:solidFill>
              </a:rPr>
              <a:t>understand what the symbols stand for</a:t>
            </a:r>
            <a:r>
              <a:rPr lang="en-US"/>
              <a:t>, or </a:t>
            </a:r>
            <a:r>
              <a:rPr lang="en-US">
                <a:solidFill>
                  <a:schemeClr val="accent2"/>
                </a:solidFill>
              </a:rPr>
              <a:t>why the manipulations are </a:t>
            </a:r>
            <a:r>
              <a:rPr lang="en-US" i="1">
                <a:solidFill>
                  <a:schemeClr val="accent2"/>
                </a:solidFill>
              </a:rPr>
              <a:t>correct</a:t>
            </a:r>
            <a:r>
              <a:rPr lang="en-US"/>
              <a:t>.</a:t>
            </a:r>
          </a:p>
          <a:p>
            <a:endParaRPr lang="en-US"/>
          </a:p>
          <a:p>
            <a:r>
              <a:rPr lang="en-US"/>
              <a:t>That is actually the entire point of a computer: mechanical (unthinking) automation of a task. It's one of the most significant innovations of the 20</a:t>
            </a:r>
            <a:r>
              <a:rPr lang="en-US" baseline="30000"/>
              <a:t>th</a:t>
            </a:r>
            <a:r>
              <a:rPr lang="en-US"/>
              <a:t> century.</a:t>
            </a:r>
          </a:p>
          <a:p>
            <a:pPr marL="0" indent="0">
              <a:buNone/>
            </a:pPr>
            <a:endParaRPr lang="en-US"/>
          </a:p>
          <a:p>
            <a:r>
              <a:rPr lang="en-US"/>
              <a:t>The media (hardware, etc.) also doesn't matter. Algorithms can be implemented on a dizzying array of platforms, not all of which are electronic.</a:t>
            </a:r>
          </a:p>
          <a:p>
            <a:endParaRPr lang="en-US"/>
          </a:p>
        </p:txBody>
      </p:sp>
    </p:spTree>
    <p:extLst>
      <p:ext uri="{BB962C8B-B14F-4D97-AF65-F5344CB8AC3E}">
        <p14:creationId xmlns:p14="http://schemas.microsoft.com/office/powerpoint/2010/main" val="241549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A29A-2E77-4987-B197-1ACC0D19F351}"/>
              </a:ext>
            </a:extLst>
          </p:cNvPr>
          <p:cNvSpPr>
            <a:spLocks noGrp="1"/>
          </p:cNvSpPr>
          <p:nvPr>
            <p:ph type="title"/>
          </p:nvPr>
        </p:nvSpPr>
        <p:spPr/>
        <p:txBody>
          <a:bodyPr>
            <a:normAutofit/>
          </a:bodyPr>
          <a:lstStyle/>
          <a:p>
            <a:r>
              <a:rPr lang="en-US">
                <a:latin typeface="Synchro LET" pitchFamily="2" charset="0"/>
              </a:rPr>
              <a:t>MAKING SENSE...?</a:t>
            </a:r>
          </a:p>
        </p:txBody>
      </p:sp>
      <p:sp>
        <p:nvSpPr>
          <p:cNvPr id="3" name="Content Placeholder 2">
            <a:extLst>
              <a:ext uri="{FF2B5EF4-FFF2-40B4-BE49-F238E27FC236}">
                <a16:creationId xmlns:a16="http://schemas.microsoft.com/office/drawing/2014/main" id="{5B2DCCAC-D016-4668-98C1-93403AC16420}"/>
              </a:ext>
            </a:extLst>
          </p:cNvPr>
          <p:cNvSpPr>
            <a:spLocks noGrp="1"/>
          </p:cNvSpPr>
          <p:nvPr>
            <p:ph idx="1"/>
          </p:nvPr>
        </p:nvSpPr>
        <p:spPr>
          <a:xfrm>
            <a:off x="609600" y="1600199"/>
            <a:ext cx="10972800" cy="5057775"/>
          </a:xfrm>
        </p:spPr>
        <p:txBody>
          <a:bodyPr>
            <a:normAutofit/>
          </a:bodyPr>
          <a:lstStyle/>
          <a:p>
            <a:r>
              <a:rPr lang="en-US"/>
              <a:t>The KEY PREMISE of AI is:</a:t>
            </a:r>
          </a:p>
          <a:p>
            <a:pPr lvl="1"/>
            <a:r>
              <a:rPr lang="en-US">
                <a:solidFill>
                  <a:schemeClr val="tx2"/>
                </a:solidFill>
              </a:rPr>
              <a:t>thinking can be usefully understood as a </a:t>
            </a:r>
            <a:r>
              <a:rPr lang="en-US" i="1">
                <a:solidFill>
                  <a:schemeClr val="accent5">
                    <a:lumMod val="60000"/>
                    <a:lumOff val="40000"/>
                  </a:schemeClr>
                </a:solidFill>
              </a:rPr>
              <a:t>computational</a:t>
            </a:r>
            <a:r>
              <a:rPr lang="en-US">
                <a:solidFill>
                  <a:schemeClr val="tx2"/>
                </a:solidFill>
              </a:rPr>
              <a:t> process</a:t>
            </a:r>
            <a:r>
              <a:rPr lang="en-US"/>
              <a:t>.</a:t>
            </a:r>
          </a:p>
          <a:p>
            <a:endParaRPr lang="en-US"/>
          </a:p>
          <a:p>
            <a:r>
              <a:rPr lang="en-US"/>
              <a:t>Computational processes are by definition unthinking</a:t>
            </a:r>
          </a:p>
          <a:p>
            <a:pPr marL="0" indent="0">
              <a:buNone/>
            </a:pPr>
            <a:endParaRPr lang="en-US"/>
          </a:p>
          <a:p>
            <a:r>
              <a:rPr lang="en-US"/>
              <a:t>Fortunately (or unfortunately?), it isn't that simple. Academics are way too clever to let an apparent contradiction hold them back.</a:t>
            </a:r>
          </a:p>
          <a:p>
            <a:r>
              <a:rPr lang="en-US"/>
              <a:t>The above PREMISE suggests:</a:t>
            </a:r>
          </a:p>
          <a:p>
            <a:pPr lvl="1"/>
            <a:r>
              <a:rPr lang="en-US"/>
              <a:t>not that the brain is like a computer (which in some ways it is, but in many it is not)</a:t>
            </a:r>
          </a:p>
          <a:p>
            <a:pPr lvl="1"/>
            <a:r>
              <a:rPr lang="en-US"/>
              <a:t>but that the process of thinking can be usefully understood as a form of symbol manipulation that can be carried out mechanically without having to know what you are doing</a:t>
            </a:r>
          </a:p>
          <a:p>
            <a:endParaRPr lang="en-US"/>
          </a:p>
        </p:txBody>
      </p:sp>
    </p:spTree>
    <p:extLst>
      <p:ext uri="{BB962C8B-B14F-4D97-AF65-F5344CB8AC3E}">
        <p14:creationId xmlns:p14="http://schemas.microsoft.com/office/powerpoint/2010/main" val="25122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nchro LET" pitchFamily="2" charset="0"/>
              </a:rPr>
              <a:t>NEXT TIME…</a:t>
            </a:r>
          </a:p>
        </p:txBody>
      </p:sp>
      <p:sp>
        <p:nvSpPr>
          <p:cNvPr id="3" name="Content Placeholder 2"/>
          <p:cNvSpPr>
            <a:spLocks noGrp="1"/>
          </p:cNvSpPr>
          <p:nvPr>
            <p:ph idx="1"/>
          </p:nvPr>
        </p:nvSpPr>
        <p:spPr/>
        <p:txBody>
          <a:bodyPr/>
          <a:lstStyle/>
          <a:p>
            <a:endParaRPr lang="en-US"/>
          </a:p>
          <a:p>
            <a:r>
              <a:rPr lang="en-US"/>
              <a:t>A mathematical diversion...</a:t>
            </a:r>
          </a:p>
          <a:p>
            <a:endParaRPr lang="en-US"/>
          </a:p>
          <a:p>
            <a:r>
              <a:rPr lang="en-US"/>
              <a:t>Alan Turing</a:t>
            </a:r>
          </a:p>
          <a:p>
            <a:endParaRPr lang="en-US"/>
          </a:p>
          <a:p>
            <a:r>
              <a:rPr lang="en-US"/>
              <a:t>The Imitation Game</a:t>
            </a:r>
            <a:endParaRPr lang="en-US" dirty="0"/>
          </a:p>
          <a:p>
            <a:endParaRPr lang="en-US" dirty="0"/>
          </a:p>
          <a:p>
            <a:endParaRPr lang="en-US" dirty="0"/>
          </a:p>
        </p:txBody>
      </p:sp>
    </p:spTree>
    <p:extLst>
      <p:ext uri="{BB962C8B-B14F-4D97-AF65-F5344CB8AC3E}">
        <p14:creationId xmlns:p14="http://schemas.microsoft.com/office/powerpoint/2010/main" val="137883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5D12-8534-4CCA-9006-EF9AEE3A70F3}"/>
              </a:ext>
            </a:extLst>
          </p:cNvPr>
          <p:cNvSpPr>
            <a:spLocks noGrp="1"/>
          </p:cNvSpPr>
          <p:nvPr>
            <p:ph type="title"/>
          </p:nvPr>
        </p:nvSpPr>
        <p:spPr/>
        <p:txBody>
          <a:bodyPr/>
          <a:lstStyle/>
          <a:p>
            <a:r>
              <a:rPr lang="en-US"/>
              <a:t>Alerts</a:t>
            </a:r>
          </a:p>
        </p:txBody>
      </p:sp>
      <p:sp>
        <p:nvSpPr>
          <p:cNvPr id="3" name="Content Placeholder 2">
            <a:extLst>
              <a:ext uri="{FF2B5EF4-FFF2-40B4-BE49-F238E27FC236}">
                <a16:creationId xmlns:a16="http://schemas.microsoft.com/office/drawing/2014/main" id="{CAC4157E-6263-42E0-BFE1-783FCBBB255B}"/>
              </a:ext>
            </a:extLst>
          </p:cNvPr>
          <p:cNvSpPr>
            <a:spLocks noGrp="1"/>
          </p:cNvSpPr>
          <p:nvPr>
            <p:ph idx="1"/>
          </p:nvPr>
        </p:nvSpPr>
        <p:spPr/>
        <p:txBody>
          <a:bodyPr/>
          <a:lstStyle/>
          <a:p>
            <a:r>
              <a:rPr lang="en-US"/>
              <a:t>Read the Preface and Chapter 1 of Larson</a:t>
            </a:r>
          </a:p>
          <a:p>
            <a:endParaRPr lang="en-US"/>
          </a:p>
          <a:p>
            <a:r>
              <a:rPr lang="en-US"/>
              <a:t>Find a recent article on artificial intelligence or machine learning in the popular media. Write a 1-2 page essay that (1) summarizes what the article was about, and (2) identifies claims and/or results in the article that are either Harry Potter or Penn &amp; Teller. Make sure that you provide appropriate citation information so that I will be able to find the article. (Due Wednesday 9/4)</a:t>
            </a:r>
          </a:p>
          <a:p>
            <a:endParaRPr lang="en-US"/>
          </a:p>
          <a:p>
            <a:r>
              <a:rPr lang="en-US">
                <a:solidFill>
                  <a:srgbClr val="C00000"/>
                </a:solidFill>
              </a:rPr>
              <a:t>WARNING</a:t>
            </a:r>
            <a:r>
              <a:rPr lang="en-US"/>
              <a:t>: Today may be initially confusing. There will appear to be contradictory and puzzling claims made. You should spend some time between now and Friday cogitating through these things on your own...</a:t>
            </a:r>
            <a:br>
              <a:rPr lang="en-US"/>
            </a:br>
            <a:r>
              <a:rPr lang="en-US"/>
              <a:t>Then ask questions in class!</a:t>
            </a:r>
          </a:p>
          <a:p>
            <a:endParaRPr lang="en-US"/>
          </a:p>
        </p:txBody>
      </p:sp>
    </p:spTree>
    <p:extLst>
      <p:ext uri="{BB962C8B-B14F-4D97-AF65-F5344CB8AC3E}">
        <p14:creationId xmlns:p14="http://schemas.microsoft.com/office/powerpoint/2010/main" val="244182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438400" y="1736726"/>
            <a:ext cx="7391400" cy="45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n-US" sz="4400" b="1" i="1" dirty="0">
                <a:solidFill>
                  <a:srgbClr val="CC0066"/>
                </a:solidFill>
                <a:latin typeface="Palatino Linotype" panose="02040502050505030304" pitchFamily="18" charset="0"/>
              </a:rPr>
              <a:t>Symbolic representation of qualitative entities is doomed to its rightful place of minor importance in a world where flowers and beautiful women abound.</a:t>
            </a:r>
            <a:endParaRPr lang="en-US" sz="2400" b="1" dirty="0">
              <a:latin typeface="Palatino Linotype" panose="02040502050505030304" pitchFamily="18" charset="0"/>
            </a:endParaRPr>
          </a:p>
          <a:p>
            <a:pPr algn="just"/>
            <a:endParaRPr lang="en-US" sz="2800" dirty="0"/>
          </a:p>
        </p:txBody>
      </p:sp>
      <p:sp>
        <p:nvSpPr>
          <p:cNvPr id="8195" name="Rectangle 3"/>
          <p:cNvSpPr>
            <a:spLocks noChangeArrowheads="1"/>
          </p:cNvSpPr>
          <p:nvPr/>
        </p:nvSpPr>
        <p:spPr bwMode="auto">
          <a:xfrm>
            <a:off x="2422525" y="655638"/>
            <a:ext cx="5964774"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3200" dirty="0">
                <a:solidFill>
                  <a:schemeClr val="accent1"/>
                </a:solidFill>
              </a:rPr>
              <a:t>Einstein, </a:t>
            </a:r>
            <a:r>
              <a:rPr lang="en-US" sz="3200" i="1" dirty="0">
                <a:solidFill>
                  <a:schemeClr val="accent1"/>
                </a:solidFill>
              </a:rPr>
              <a:t>“Hyperbolic Aesthetic”</a:t>
            </a:r>
            <a:r>
              <a:rPr lang="en-US" sz="3200" dirty="0">
                <a:solidFill>
                  <a:schemeClr val="accent1"/>
                </a:solidFill>
              </a:rPr>
              <a:t> (1937)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175" y="533400"/>
            <a:ext cx="9191625" cy="1663700"/>
          </a:xfrm>
        </p:spPr>
        <p:txBody>
          <a:bodyPr>
            <a:normAutofit/>
          </a:bodyPr>
          <a:lstStyle/>
          <a:p>
            <a:r>
              <a:rPr lang="en-US" sz="3600" dirty="0" err="1">
                <a:latin typeface="Synchro LET"/>
                <a:cs typeface="Synchro LET"/>
              </a:rPr>
              <a:t>SyMBoLIc</a:t>
            </a:r>
            <a:br>
              <a:rPr lang="en-US" sz="3600" dirty="0">
                <a:latin typeface="Synchro LET"/>
                <a:cs typeface="Synchro LET"/>
              </a:rPr>
            </a:br>
            <a:r>
              <a:rPr lang="en-US" sz="3600" dirty="0" err="1">
                <a:latin typeface="Synchro LET"/>
                <a:cs typeface="Synchro LET"/>
              </a:rPr>
              <a:t>REPRESENTaTIoN</a:t>
            </a:r>
            <a:endParaRPr lang="en-US" sz="3600" dirty="0">
              <a:latin typeface="Synchro LET"/>
              <a:cs typeface="Synchro LET"/>
            </a:endParaRPr>
          </a:p>
        </p:txBody>
      </p:sp>
      <p:sp>
        <p:nvSpPr>
          <p:cNvPr id="3" name="Content Placeholder 2"/>
          <p:cNvSpPr>
            <a:spLocks noGrp="1"/>
          </p:cNvSpPr>
          <p:nvPr>
            <p:ph idx="1"/>
          </p:nvPr>
        </p:nvSpPr>
        <p:spPr>
          <a:xfrm>
            <a:off x="495299" y="2322225"/>
            <a:ext cx="11229975" cy="4535776"/>
          </a:xfrm>
        </p:spPr>
        <p:txBody>
          <a:bodyPr>
            <a:normAutofit/>
          </a:bodyPr>
          <a:lstStyle/>
          <a:p>
            <a:r>
              <a:rPr lang="en-US" dirty="0">
                <a:latin typeface="Corbel"/>
                <a:cs typeface="Corbel"/>
              </a:rPr>
              <a:t>“When some thing is allowed to stand for another”</a:t>
            </a:r>
          </a:p>
          <a:p>
            <a:pPr lvl="1"/>
            <a:r>
              <a:rPr lang="en-US" dirty="0">
                <a:latin typeface="Corbel"/>
                <a:cs typeface="Corbel"/>
              </a:rPr>
              <a:t>What does this mean?</a:t>
            </a:r>
          </a:p>
          <a:p>
            <a:r>
              <a:rPr lang="en-US" dirty="0">
                <a:latin typeface="Corbel"/>
                <a:cs typeface="Corbel"/>
              </a:rPr>
              <a:t>Examples</a:t>
            </a:r>
          </a:p>
          <a:p>
            <a:pPr marL="461963" lvl="1" indent="0">
              <a:buNone/>
              <a:tabLst>
                <a:tab pos="3427413" algn="l"/>
                <a:tab pos="5310188" algn="l"/>
              </a:tabLst>
            </a:pPr>
            <a:r>
              <a:rPr lang="en-US" dirty="0">
                <a:latin typeface="Corbel"/>
                <a:cs typeface="Corbel"/>
              </a:rPr>
              <a:t>Corporate Logos	Flags		Mathematics</a:t>
            </a:r>
          </a:p>
          <a:p>
            <a:pPr marL="461963" lvl="1" indent="0">
              <a:buNone/>
              <a:tabLst>
                <a:tab pos="3427413" algn="l"/>
                <a:tab pos="5310188" algn="l"/>
              </a:tabLst>
            </a:pPr>
            <a:r>
              <a:rPr lang="en-US" dirty="0">
                <a:latin typeface="Corbel"/>
                <a:cs typeface="Corbel"/>
              </a:rPr>
              <a:t>Road Signs	Music		Facial Expressions</a:t>
            </a:r>
          </a:p>
          <a:p>
            <a:pPr marL="461963" lvl="1" indent="0">
              <a:buNone/>
              <a:tabLst>
                <a:tab pos="3427413" algn="l"/>
                <a:tab pos="5310188" algn="l"/>
              </a:tabLst>
            </a:pPr>
            <a:r>
              <a:rPr lang="en-US" dirty="0">
                <a:latin typeface="Corbel"/>
                <a:cs typeface="Corbel"/>
              </a:rPr>
              <a:t>Language	Mascots		Art</a:t>
            </a:r>
          </a:p>
          <a:p>
            <a:pPr lvl="2"/>
            <a:r>
              <a:rPr lang="en-US" dirty="0">
                <a:solidFill>
                  <a:schemeClr val="tx2">
                    <a:lumMod val="75000"/>
                  </a:schemeClr>
                </a:solidFill>
                <a:latin typeface="Corbel"/>
                <a:cs typeface="Corbel"/>
              </a:rPr>
              <a:t>Others?</a:t>
            </a:r>
          </a:p>
          <a:p>
            <a:r>
              <a:rPr lang="en-US" dirty="0">
                <a:latin typeface="Corbel"/>
                <a:cs typeface="Corbel"/>
              </a:rPr>
              <a:t>Every aspect of human culture relies on the power of symbolic representation:</a:t>
            </a:r>
          </a:p>
          <a:p>
            <a:pPr marL="461963" lvl="1" indent="0">
              <a:buNone/>
              <a:tabLst>
                <a:tab pos="3427413" algn="l"/>
                <a:tab pos="5310188" algn="l"/>
              </a:tabLst>
            </a:pPr>
            <a:r>
              <a:rPr lang="en-US" dirty="0">
                <a:latin typeface="Corbel"/>
                <a:cs typeface="Corbel"/>
              </a:rPr>
              <a:t>Communication	Education		Business/Commerce</a:t>
            </a:r>
          </a:p>
          <a:p>
            <a:pPr marL="461963" lvl="1" indent="0">
              <a:buNone/>
              <a:tabLst>
                <a:tab pos="3427413" algn="l"/>
                <a:tab pos="5310188" algn="l"/>
              </a:tabLst>
            </a:pPr>
            <a:r>
              <a:rPr lang="en-US" dirty="0">
                <a:latin typeface="Corbel"/>
                <a:cs typeface="Corbel"/>
              </a:rPr>
              <a:t>History	Government		Technology</a:t>
            </a:r>
          </a:p>
          <a:p>
            <a:pPr lvl="2"/>
            <a:r>
              <a:rPr lang="en-US" dirty="0">
                <a:solidFill>
                  <a:schemeClr val="tx2">
                    <a:lumMod val="75000"/>
                  </a:schemeClr>
                </a:solidFill>
                <a:latin typeface="Corbel"/>
                <a:cs typeface="Corbel"/>
              </a:rPr>
              <a:t>Others?</a:t>
            </a:r>
            <a:endParaRPr lang="en-US" dirty="0">
              <a:latin typeface="Corbel"/>
              <a:cs typeface="Corbel"/>
            </a:endParaRPr>
          </a:p>
        </p:txBody>
      </p:sp>
      <p:pic>
        <p:nvPicPr>
          <p:cNvPr id="8" name="Picture 7"/>
          <p:cNvPicPr>
            <a:picLocks noChangeAspect="1"/>
          </p:cNvPicPr>
          <p:nvPr/>
        </p:nvPicPr>
        <p:blipFill>
          <a:blip r:embed="rId3"/>
          <a:stretch>
            <a:fillRect/>
          </a:stretch>
        </p:blipFill>
        <p:spPr>
          <a:xfrm>
            <a:off x="5577806" y="408275"/>
            <a:ext cx="5090195" cy="1663700"/>
          </a:xfrm>
          <a:prstGeom prst="rect">
            <a:avLst/>
          </a:prstGeom>
        </p:spPr>
      </p:pic>
    </p:spTree>
    <p:extLst>
      <p:ext uri="{BB962C8B-B14F-4D97-AF65-F5344CB8AC3E}">
        <p14:creationId xmlns:p14="http://schemas.microsoft.com/office/powerpoint/2010/main" val="61592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latin typeface="Synchro LET"/>
                <a:cs typeface="Synchro LET"/>
              </a:rPr>
              <a:t>ABSTRacTIoN</a:t>
            </a:r>
            <a:endParaRPr lang="en-US" sz="3600" dirty="0">
              <a:latin typeface="Synchro LET"/>
              <a:cs typeface="Synchro LET"/>
            </a:endParaRPr>
          </a:p>
        </p:txBody>
      </p:sp>
      <p:sp>
        <p:nvSpPr>
          <p:cNvPr id="3" name="Content Placeholder 2"/>
          <p:cNvSpPr>
            <a:spLocks noGrp="1"/>
          </p:cNvSpPr>
          <p:nvPr>
            <p:ph idx="1"/>
          </p:nvPr>
        </p:nvSpPr>
        <p:spPr>
          <a:xfrm>
            <a:off x="790575" y="1524000"/>
            <a:ext cx="8353425" cy="5413233"/>
          </a:xfrm>
        </p:spPr>
        <p:txBody>
          <a:bodyPr>
            <a:normAutofit/>
          </a:bodyPr>
          <a:lstStyle/>
          <a:p>
            <a:r>
              <a:rPr lang="en-US" dirty="0">
                <a:latin typeface="Corbel"/>
                <a:cs typeface="Corbel"/>
              </a:rPr>
              <a:t>A process of simplification that proceeds by </a:t>
            </a:r>
            <a:br>
              <a:rPr lang="en-US" dirty="0">
                <a:latin typeface="Corbel"/>
                <a:cs typeface="Corbel"/>
              </a:rPr>
            </a:br>
            <a:r>
              <a:rPr lang="en-US" dirty="0">
                <a:latin typeface="Corbel"/>
                <a:cs typeface="Corbel"/>
              </a:rPr>
              <a:t>ignoring irrelevant detail while focusing on </a:t>
            </a:r>
            <a:br>
              <a:rPr lang="en-US" dirty="0">
                <a:latin typeface="Corbel"/>
                <a:cs typeface="Corbel"/>
              </a:rPr>
            </a:br>
            <a:r>
              <a:rPr lang="en-US" dirty="0">
                <a:latin typeface="Corbel"/>
                <a:cs typeface="Corbel"/>
              </a:rPr>
              <a:t>what is important</a:t>
            </a:r>
          </a:p>
          <a:p>
            <a:r>
              <a:rPr lang="en-US" dirty="0">
                <a:latin typeface="Corbel"/>
                <a:cs typeface="Corbel"/>
              </a:rPr>
              <a:t>One of the fundamental concepts in </a:t>
            </a:r>
            <a:br>
              <a:rPr lang="en-US" dirty="0">
                <a:latin typeface="Corbel"/>
                <a:cs typeface="Corbel"/>
              </a:rPr>
            </a:br>
            <a:r>
              <a:rPr lang="en-US" dirty="0">
                <a:latin typeface="Corbel"/>
                <a:cs typeface="Corbel"/>
              </a:rPr>
              <a:t>computer science</a:t>
            </a:r>
          </a:p>
          <a:p>
            <a:r>
              <a:rPr lang="en-US" dirty="0">
                <a:latin typeface="Corbel"/>
                <a:cs typeface="Corbel"/>
              </a:rPr>
              <a:t>It is itself a by-product of symbolic representation,</a:t>
            </a:r>
            <a:br>
              <a:rPr lang="en-US" dirty="0">
                <a:latin typeface="Corbel"/>
                <a:cs typeface="Corbel"/>
              </a:rPr>
            </a:br>
            <a:r>
              <a:rPr lang="en-US" dirty="0">
                <a:latin typeface="Corbel"/>
                <a:cs typeface="Corbel"/>
              </a:rPr>
              <a:t>since symbols allow abstraction to take place</a:t>
            </a:r>
          </a:p>
          <a:p>
            <a:endParaRPr lang="en-US" dirty="0">
              <a:latin typeface="Corbel"/>
              <a:cs typeface="Corbel"/>
            </a:endParaRPr>
          </a:p>
          <a:p>
            <a:endParaRPr lang="en-US" dirty="0">
              <a:latin typeface="Corbel"/>
              <a:cs typeface="Corbel"/>
            </a:endParaRPr>
          </a:p>
          <a:p>
            <a:endParaRPr lang="en-US" dirty="0">
              <a:latin typeface="Corbel"/>
              <a:cs typeface="Corbel"/>
            </a:endParaRPr>
          </a:p>
          <a:p>
            <a:endParaRPr lang="en-US" dirty="0">
              <a:latin typeface="Corbel"/>
              <a:cs typeface="Corbel"/>
            </a:endParaRPr>
          </a:p>
          <a:p>
            <a:r>
              <a:rPr lang="en-US" dirty="0">
                <a:latin typeface="Corbel"/>
                <a:cs typeface="Corbel"/>
              </a:rPr>
              <a:t>A road sign serves only as </a:t>
            </a:r>
            <a:r>
              <a:rPr lang="en-US">
                <a:latin typeface="Corbel"/>
                <a:cs typeface="Corbel"/>
              </a:rPr>
              <a:t>a compact abstraction </a:t>
            </a:r>
            <a:r>
              <a:rPr lang="en-US" dirty="0">
                <a:latin typeface="Corbel"/>
                <a:cs typeface="Corbel"/>
              </a:rPr>
              <a:t>of the law</a:t>
            </a:r>
          </a:p>
        </p:txBody>
      </p:sp>
      <p:pic>
        <p:nvPicPr>
          <p:cNvPr id="4" name="Picture 3"/>
          <p:cNvPicPr>
            <a:picLocks noChangeAspect="1"/>
          </p:cNvPicPr>
          <p:nvPr/>
        </p:nvPicPr>
        <p:blipFill>
          <a:blip r:embed="rId2"/>
          <a:stretch>
            <a:fillRect/>
          </a:stretch>
        </p:blipFill>
        <p:spPr>
          <a:xfrm>
            <a:off x="7740456" y="841232"/>
            <a:ext cx="3175000" cy="6096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835" t="16428" r="28297" b="16950"/>
          <a:stretch/>
        </p:blipFill>
        <p:spPr>
          <a:xfrm>
            <a:off x="4675909" y="4359563"/>
            <a:ext cx="1754909" cy="1764146"/>
          </a:xfrm>
          <a:prstGeom prst="rect">
            <a:avLst/>
          </a:prstGeom>
        </p:spPr>
      </p:pic>
    </p:spTree>
    <p:extLst>
      <p:ext uri="{BB962C8B-B14F-4D97-AF65-F5344CB8AC3E}">
        <p14:creationId xmlns:p14="http://schemas.microsoft.com/office/powerpoint/2010/main" val="333952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Synchro LET"/>
                <a:cs typeface="Synchro LET"/>
              </a:rPr>
              <a:t>THoUgHT</a:t>
            </a:r>
            <a:endParaRPr lang="en-US" dirty="0">
              <a:latin typeface="Synchro LET"/>
              <a:cs typeface="Synchro LET"/>
            </a:endParaRPr>
          </a:p>
        </p:txBody>
      </p:sp>
      <p:sp>
        <p:nvSpPr>
          <p:cNvPr id="3" name="Content Placeholder 2"/>
          <p:cNvSpPr>
            <a:spLocks noGrp="1"/>
          </p:cNvSpPr>
          <p:nvPr>
            <p:ph idx="1"/>
          </p:nvPr>
        </p:nvSpPr>
        <p:spPr/>
        <p:txBody>
          <a:bodyPr>
            <a:normAutofit/>
          </a:bodyPr>
          <a:lstStyle/>
          <a:p>
            <a:pPr marL="225425" indent="-225425">
              <a:lnSpc>
                <a:spcPct val="120000"/>
              </a:lnSpc>
              <a:tabLst>
                <a:tab pos="2681288" algn="l"/>
              </a:tabLst>
            </a:pPr>
            <a:r>
              <a:rPr lang="en-US" dirty="0">
                <a:latin typeface="Corbel"/>
                <a:cs typeface="Corbel"/>
              </a:rPr>
              <a:t>Without symbolic representation would these be possible?</a:t>
            </a:r>
          </a:p>
          <a:p>
            <a:pPr marL="499745" lvl="1" indent="-225425">
              <a:lnSpc>
                <a:spcPct val="120000"/>
              </a:lnSpc>
              <a:tabLst>
                <a:tab pos="2681288" algn="l"/>
              </a:tabLst>
            </a:pPr>
            <a:r>
              <a:rPr lang="en-US" sz="2200" dirty="0">
                <a:latin typeface="Corbel"/>
                <a:cs typeface="Corbel"/>
              </a:rPr>
              <a:t>Imagination</a:t>
            </a:r>
          </a:p>
          <a:p>
            <a:pPr marL="499745" lvl="1" indent="-225425">
              <a:lnSpc>
                <a:spcPct val="120000"/>
              </a:lnSpc>
              <a:tabLst>
                <a:tab pos="2681288" algn="l"/>
              </a:tabLst>
            </a:pPr>
            <a:r>
              <a:rPr lang="en-US" sz="2200" dirty="0">
                <a:latin typeface="Corbel"/>
                <a:cs typeface="Corbel"/>
              </a:rPr>
              <a:t>Creativity</a:t>
            </a:r>
          </a:p>
          <a:p>
            <a:pPr marL="499745" lvl="1" indent="-225425">
              <a:lnSpc>
                <a:spcPct val="120000"/>
              </a:lnSpc>
              <a:tabLst>
                <a:tab pos="2681288" algn="l"/>
              </a:tabLst>
            </a:pPr>
            <a:r>
              <a:rPr lang="en-US" sz="2200" dirty="0">
                <a:latin typeface="Corbel"/>
                <a:cs typeface="Corbel"/>
              </a:rPr>
              <a:t>Love</a:t>
            </a:r>
          </a:p>
          <a:p>
            <a:pPr marL="499745" lvl="1" indent="-225425">
              <a:lnSpc>
                <a:spcPct val="120000"/>
              </a:lnSpc>
              <a:tabLst>
                <a:tab pos="2681288" algn="l"/>
              </a:tabLst>
            </a:pPr>
            <a:r>
              <a:rPr lang="en-US" sz="2200" dirty="0">
                <a:latin typeface="Corbel"/>
                <a:cs typeface="Corbel"/>
              </a:rPr>
              <a:t>Faith</a:t>
            </a:r>
          </a:p>
          <a:p>
            <a:pPr marL="499745" lvl="1" indent="-225425">
              <a:lnSpc>
                <a:spcPct val="120000"/>
              </a:lnSpc>
              <a:tabLst>
                <a:tab pos="2681288" algn="l"/>
              </a:tabLst>
            </a:pPr>
            <a:r>
              <a:rPr lang="en-US" sz="2200" dirty="0">
                <a:latin typeface="Corbel"/>
                <a:cs typeface="Corbel"/>
              </a:rPr>
              <a:t>Thought</a:t>
            </a:r>
          </a:p>
          <a:p>
            <a:pPr marL="499745" lvl="1" indent="-225425">
              <a:lnSpc>
                <a:spcPct val="120000"/>
              </a:lnSpc>
              <a:tabLst>
                <a:tab pos="2681288" algn="l"/>
              </a:tabLst>
            </a:pPr>
            <a:endParaRPr lang="en-US" sz="2200" dirty="0">
              <a:latin typeface="Corbel"/>
              <a:cs typeface="Corbel"/>
            </a:endParaRPr>
          </a:p>
          <a:p>
            <a:pPr marL="225425" indent="-225425">
              <a:lnSpc>
                <a:spcPct val="120000"/>
              </a:lnSpc>
              <a:tabLst>
                <a:tab pos="2681288" algn="l"/>
              </a:tabLst>
            </a:pPr>
            <a:r>
              <a:rPr lang="en-US" dirty="0">
                <a:latin typeface="Corbel"/>
                <a:cs typeface="Corbel"/>
              </a:rPr>
              <a:t>In other words, symbolic representation appears to be central to what it means to </a:t>
            </a:r>
            <a:r>
              <a:rPr lang="en-US">
                <a:latin typeface="Corbel"/>
                <a:cs typeface="Corbel"/>
              </a:rPr>
              <a:t>be human.</a:t>
            </a:r>
          </a:p>
          <a:p>
            <a:pPr marL="499745" lvl="1" indent="-225425">
              <a:lnSpc>
                <a:spcPct val="120000"/>
              </a:lnSpc>
              <a:tabLst>
                <a:tab pos="2681288" algn="l"/>
              </a:tabLst>
            </a:pPr>
            <a:r>
              <a:rPr lang="en-US">
                <a:latin typeface="Corbel"/>
                <a:cs typeface="Corbel"/>
              </a:rPr>
              <a:t>Or at least necessary...</a:t>
            </a:r>
            <a:endParaRPr lang="en-US" dirty="0">
              <a:latin typeface="Corbel"/>
              <a:cs typeface="Corbel"/>
            </a:endParaRPr>
          </a:p>
          <a:p>
            <a:pPr marL="225425" indent="-225425">
              <a:lnSpc>
                <a:spcPct val="120000"/>
              </a:lnSpc>
              <a:tabLst>
                <a:tab pos="2681288" algn="l"/>
              </a:tabLst>
            </a:pPr>
            <a:endParaRPr lang="en-US" dirty="0">
              <a:latin typeface="Corbel"/>
              <a:cs typeface="Corbe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46433" y="2071252"/>
            <a:ext cx="6757128" cy="3003167"/>
          </a:xfrm>
          <a:prstGeom prst="rect">
            <a:avLst/>
          </a:prstGeom>
        </p:spPr>
      </p:pic>
    </p:spTree>
    <p:extLst>
      <p:ext uri="{BB962C8B-B14F-4D97-AF65-F5344CB8AC3E}">
        <p14:creationId xmlns:p14="http://schemas.microsoft.com/office/powerpoint/2010/main" val="144302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00781" y="366535"/>
            <a:ext cx="7990437" cy="1984139"/>
          </a:xfrm>
          <a:prstGeom prst="rect">
            <a:avLst/>
          </a:prstGeom>
        </p:spPr>
      </p:pic>
      <p:sp>
        <p:nvSpPr>
          <p:cNvPr id="2" name="Title 1"/>
          <p:cNvSpPr>
            <a:spLocks noGrp="1"/>
          </p:cNvSpPr>
          <p:nvPr>
            <p:ph type="title"/>
          </p:nvPr>
        </p:nvSpPr>
        <p:spPr/>
        <p:txBody>
          <a:bodyPr/>
          <a:lstStyle/>
          <a:p>
            <a:r>
              <a:rPr lang="en-US" dirty="0">
                <a:latin typeface="Synchro LET"/>
                <a:cs typeface="Synchro LET"/>
              </a:rPr>
              <a:t> </a:t>
            </a:r>
          </a:p>
        </p:txBody>
      </p:sp>
      <p:sp>
        <p:nvSpPr>
          <p:cNvPr id="3" name="Content Placeholder 2"/>
          <p:cNvSpPr>
            <a:spLocks noGrp="1"/>
          </p:cNvSpPr>
          <p:nvPr>
            <p:ph idx="1"/>
          </p:nvPr>
        </p:nvSpPr>
        <p:spPr>
          <a:xfrm>
            <a:off x="609600" y="2238374"/>
            <a:ext cx="10972800" cy="4626537"/>
          </a:xfrm>
        </p:spPr>
        <p:txBody>
          <a:bodyPr>
            <a:normAutofit/>
          </a:bodyPr>
          <a:lstStyle/>
          <a:p>
            <a:pPr marL="225425" indent="-225425">
              <a:lnSpc>
                <a:spcPct val="120000"/>
              </a:lnSpc>
              <a:tabLst>
                <a:tab pos="2681288" algn="l"/>
              </a:tabLst>
            </a:pPr>
            <a:r>
              <a:rPr lang="en-US" dirty="0">
                <a:latin typeface="Corbel"/>
                <a:cs typeface="Corbel"/>
              </a:rPr>
              <a:t>Perhaps the most important, and certainly one of the most sophisticated forms of symbolic representation</a:t>
            </a:r>
          </a:p>
          <a:p>
            <a:pPr marL="499745" lvl="1" indent="-225425">
              <a:lnSpc>
                <a:spcPct val="120000"/>
              </a:lnSpc>
              <a:spcBef>
                <a:spcPts val="0"/>
              </a:spcBef>
              <a:tabLst>
                <a:tab pos="2681288" algn="l"/>
              </a:tabLst>
            </a:pPr>
            <a:r>
              <a:rPr lang="en-US" sz="2200" dirty="0">
                <a:latin typeface="Corbel"/>
                <a:cs typeface="Corbel"/>
              </a:rPr>
              <a:t>Phonology	:	Sound, Stress, &amp; Intonation</a:t>
            </a:r>
          </a:p>
          <a:p>
            <a:pPr marL="499745" lvl="1" indent="-225425">
              <a:lnSpc>
                <a:spcPct val="120000"/>
              </a:lnSpc>
              <a:spcBef>
                <a:spcPts val="0"/>
              </a:spcBef>
              <a:tabLst>
                <a:tab pos="2681288" algn="l"/>
              </a:tabLst>
            </a:pPr>
            <a:r>
              <a:rPr lang="en-US" sz="2200" dirty="0">
                <a:latin typeface="Corbel"/>
                <a:cs typeface="Corbel"/>
              </a:rPr>
              <a:t>Syntax	:	Structure or Form</a:t>
            </a:r>
          </a:p>
          <a:p>
            <a:pPr marL="499745" lvl="1" indent="-225425">
              <a:lnSpc>
                <a:spcPct val="120000"/>
              </a:lnSpc>
              <a:spcBef>
                <a:spcPts val="0"/>
              </a:spcBef>
              <a:tabLst>
                <a:tab pos="2681288" algn="l"/>
              </a:tabLst>
            </a:pPr>
            <a:r>
              <a:rPr lang="en-US" sz="2200" dirty="0">
                <a:latin typeface="Corbel"/>
                <a:cs typeface="Corbel"/>
              </a:rPr>
              <a:t>Semantics	:	Meaning</a:t>
            </a:r>
          </a:p>
          <a:p>
            <a:pPr marL="499745" lvl="1" indent="-225425">
              <a:lnSpc>
                <a:spcPct val="120000"/>
              </a:lnSpc>
              <a:spcBef>
                <a:spcPts val="0"/>
              </a:spcBef>
              <a:tabLst>
                <a:tab pos="2681288" algn="l"/>
              </a:tabLst>
            </a:pPr>
            <a:r>
              <a:rPr lang="en-US" sz="2200" dirty="0">
                <a:latin typeface="Corbel"/>
                <a:cs typeface="Corbel"/>
              </a:rPr>
              <a:t>Pragmatics	:	Use or Intention</a:t>
            </a:r>
          </a:p>
          <a:p>
            <a:pPr marL="225425" indent="-225425">
              <a:lnSpc>
                <a:spcPct val="120000"/>
              </a:lnSpc>
              <a:tabLst>
                <a:tab pos="2681288" algn="l"/>
              </a:tabLst>
            </a:pPr>
            <a:r>
              <a:rPr lang="en-US" dirty="0">
                <a:latin typeface="Corbel"/>
                <a:cs typeface="Corbel"/>
              </a:rPr>
              <a:t>Since the dawn of recorded history, until the middle of the 20</a:t>
            </a:r>
            <a:r>
              <a:rPr lang="en-US" baseline="30000" dirty="0">
                <a:latin typeface="Corbel"/>
                <a:cs typeface="Corbel"/>
              </a:rPr>
              <a:t>th</a:t>
            </a:r>
            <a:r>
              <a:rPr lang="en-US" dirty="0">
                <a:latin typeface="Corbel"/>
                <a:cs typeface="Corbel"/>
              </a:rPr>
              <a:t> century, symbolic representation &amp; language have been artifacts of living creatures, most notably humans.</a:t>
            </a:r>
          </a:p>
          <a:p>
            <a:pPr marL="225425" indent="-225425">
              <a:lnSpc>
                <a:spcPct val="120000"/>
              </a:lnSpc>
              <a:tabLst>
                <a:tab pos="2681288" algn="l"/>
              </a:tabLst>
            </a:pPr>
            <a:r>
              <a:rPr lang="en-US" dirty="0">
                <a:latin typeface="Corbel"/>
                <a:cs typeface="Corbel"/>
              </a:rPr>
              <a:t>Only recently has this monopoly been broken….</a:t>
            </a:r>
          </a:p>
        </p:txBody>
      </p:sp>
    </p:spTree>
    <p:extLst>
      <p:ext uri="{BB962C8B-B14F-4D97-AF65-F5344CB8AC3E}">
        <p14:creationId xmlns:p14="http://schemas.microsoft.com/office/powerpoint/2010/main" val="377234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Synchro LET"/>
                <a:cs typeface="Synchro LET"/>
              </a:rPr>
              <a:t>CoMPUTaTIoN</a:t>
            </a:r>
            <a:endParaRPr lang="en-US" dirty="0">
              <a:latin typeface="Synchro LET"/>
              <a:cs typeface="Synchro LET"/>
            </a:endParaRPr>
          </a:p>
        </p:txBody>
      </p:sp>
      <p:sp>
        <p:nvSpPr>
          <p:cNvPr id="3" name="Content Placeholder 2"/>
          <p:cNvSpPr>
            <a:spLocks noGrp="1"/>
          </p:cNvSpPr>
          <p:nvPr>
            <p:ph idx="1"/>
          </p:nvPr>
        </p:nvSpPr>
        <p:spPr/>
        <p:txBody>
          <a:bodyPr>
            <a:normAutofit/>
          </a:bodyPr>
          <a:lstStyle/>
          <a:p>
            <a:pPr marL="225425" indent="-225425">
              <a:lnSpc>
                <a:spcPct val="120000"/>
              </a:lnSpc>
              <a:tabLst>
                <a:tab pos="2681288" algn="l"/>
              </a:tabLst>
            </a:pPr>
            <a:r>
              <a:rPr lang="en-US" sz="2200" dirty="0">
                <a:latin typeface="Corbel"/>
                <a:cs typeface="Corbel"/>
              </a:rPr>
              <a:t>Machines historically have been designed with a specific purpose, which they are then dedicated to for as long as they function.</a:t>
            </a:r>
          </a:p>
          <a:p>
            <a:pPr marL="225425" indent="-225425">
              <a:lnSpc>
                <a:spcPct val="120000"/>
              </a:lnSpc>
              <a:tabLst>
                <a:tab pos="2681288" algn="l"/>
              </a:tabLst>
            </a:pPr>
            <a:r>
              <a:rPr lang="en-US" sz="2200" dirty="0">
                <a:latin typeface="Corbel"/>
                <a:cs typeface="Corbel"/>
              </a:rPr>
              <a:t>It wasn’t until Charles Babbage and Ada Lovelace worked on the Analytic Engine in the 1830s that this changed.</a:t>
            </a:r>
          </a:p>
          <a:p>
            <a:pPr marL="225425" indent="-225425">
              <a:lnSpc>
                <a:spcPct val="120000"/>
              </a:lnSpc>
              <a:tabLst>
                <a:tab pos="2681288" algn="l"/>
              </a:tabLst>
            </a:pPr>
            <a:r>
              <a:rPr lang="en-US" sz="2200" dirty="0">
                <a:latin typeface="Corbel"/>
                <a:cs typeface="Corbel"/>
              </a:rPr>
              <a:t>The Analytical Engine represents the </a:t>
            </a:r>
            <a:r>
              <a:rPr lang="en-US" sz="2200">
                <a:latin typeface="Corbel"/>
                <a:cs typeface="Corbel"/>
              </a:rPr>
              <a:t>simultaneous birth</a:t>
            </a:r>
            <a:br>
              <a:rPr lang="en-US" sz="2200">
                <a:latin typeface="Corbel"/>
                <a:cs typeface="Corbel"/>
              </a:rPr>
            </a:br>
            <a:r>
              <a:rPr lang="en-US" sz="2200">
                <a:latin typeface="Corbel"/>
                <a:cs typeface="Corbel"/>
              </a:rPr>
              <a:t>of </a:t>
            </a:r>
            <a:r>
              <a:rPr lang="en-US" sz="2200" dirty="0">
                <a:latin typeface="Corbel"/>
                <a:cs typeface="Corbel"/>
              </a:rPr>
              <a:t>general purpose computing and programming!</a:t>
            </a:r>
          </a:p>
          <a:p>
            <a:pPr marL="225425" indent="-225425">
              <a:lnSpc>
                <a:spcPct val="120000"/>
              </a:lnSpc>
              <a:tabLst>
                <a:tab pos="2681288" algn="l"/>
              </a:tabLst>
            </a:pPr>
            <a:r>
              <a:rPr lang="en-US" sz="2200" dirty="0">
                <a:latin typeface="Corbel"/>
                <a:cs typeface="Corbel"/>
              </a:rPr>
              <a:t>Unfortunately, it would be another 100 years</a:t>
            </a:r>
            <a:br>
              <a:rPr lang="en-US" sz="2200" dirty="0">
                <a:latin typeface="Corbel"/>
                <a:cs typeface="Corbel"/>
              </a:rPr>
            </a:br>
            <a:r>
              <a:rPr lang="en-US" sz="2200" dirty="0">
                <a:latin typeface="Corbel"/>
                <a:cs typeface="Corbel"/>
              </a:rPr>
              <a:t>before Alan Turing would resurrect this idea</a:t>
            </a:r>
          </a:p>
          <a:p>
            <a:pPr marL="225425" indent="-225425">
              <a:lnSpc>
                <a:spcPct val="120000"/>
              </a:lnSpc>
              <a:tabLst>
                <a:tab pos="2681288" algn="l"/>
              </a:tabLst>
            </a:pPr>
            <a:r>
              <a:rPr lang="en-US" sz="2200" dirty="0">
                <a:latin typeface="Corbel"/>
                <a:cs typeface="Corbel"/>
              </a:rPr>
              <a:t>Today there are almost as many artificial</a:t>
            </a:r>
            <a:br>
              <a:rPr lang="en-US" sz="2200" dirty="0">
                <a:latin typeface="Corbel"/>
                <a:cs typeface="Corbel"/>
              </a:rPr>
            </a:br>
            <a:r>
              <a:rPr lang="en-US" sz="2200" dirty="0">
                <a:latin typeface="Corbel"/>
                <a:cs typeface="Corbel"/>
              </a:rPr>
              <a:t>computer languages as there are natural</a:t>
            </a:r>
            <a:br>
              <a:rPr lang="en-US" sz="2200" dirty="0">
                <a:latin typeface="Corbel"/>
                <a:cs typeface="Corbel"/>
              </a:rPr>
            </a:br>
            <a:r>
              <a:rPr lang="en-US" sz="2200" dirty="0">
                <a:latin typeface="Corbel"/>
                <a:cs typeface="Corbel"/>
              </a:rPr>
              <a:t>human languages.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83056" y="3760717"/>
            <a:ext cx="3084945" cy="3097285"/>
          </a:xfrm>
          <a:prstGeom prst="rect">
            <a:avLst/>
          </a:prstGeom>
        </p:spPr>
      </p:pic>
    </p:spTree>
    <p:extLst>
      <p:ext uri="{BB962C8B-B14F-4D97-AF65-F5344CB8AC3E}">
        <p14:creationId xmlns:p14="http://schemas.microsoft.com/office/powerpoint/2010/main" val="274220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A29A-2E77-4987-B197-1ACC0D19F351}"/>
              </a:ext>
            </a:extLst>
          </p:cNvPr>
          <p:cNvSpPr>
            <a:spLocks noGrp="1"/>
          </p:cNvSpPr>
          <p:nvPr>
            <p:ph type="title"/>
          </p:nvPr>
        </p:nvSpPr>
        <p:spPr/>
        <p:txBody>
          <a:bodyPr/>
          <a:lstStyle/>
          <a:p>
            <a:r>
              <a:rPr lang="en-US">
                <a:latin typeface="Synchro LET" pitchFamily="2" charset="0"/>
              </a:rPr>
              <a:t>THINKING </a:t>
            </a:r>
            <a:r>
              <a:rPr lang="en-US">
                <a:solidFill>
                  <a:schemeClr val="accent5"/>
                </a:solidFill>
                <a:latin typeface="Synchro LET" pitchFamily="2" charset="0"/>
              </a:rPr>
              <a:t>AND</a:t>
            </a:r>
            <a:r>
              <a:rPr lang="en-US">
                <a:latin typeface="Synchro LET" pitchFamily="2" charset="0"/>
              </a:rPr>
              <a:t> COMPUTING</a:t>
            </a:r>
          </a:p>
        </p:txBody>
      </p:sp>
      <p:sp>
        <p:nvSpPr>
          <p:cNvPr id="3" name="Content Placeholder 2">
            <a:extLst>
              <a:ext uri="{FF2B5EF4-FFF2-40B4-BE49-F238E27FC236}">
                <a16:creationId xmlns:a16="http://schemas.microsoft.com/office/drawing/2014/main" id="{5B2DCCAC-D016-4668-98C1-93403AC16420}"/>
              </a:ext>
            </a:extLst>
          </p:cNvPr>
          <p:cNvSpPr>
            <a:spLocks noGrp="1"/>
          </p:cNvSpPr>
          <p:nvPr>
            <p:ph idx="1"/>
          </p:nvPr>
        </p:nvSpPr>
        <p:spPr/>
        <p:txBody>
          <a:bodyPr/>
          <a:lstStyle/>
          <a:p>
            <a:r>
              <a:rPr lang="en-US"/>
              <a:t>Are computers electronic brains?</a:t>
            </a:r>
          </a:p>
          <a:p>
            <a:r>
              <a:rPr lang="en-US"/>
              <a:t>Are brains organic computers?</a:t>
            </a:r>
          </a:p>
          <a:p>
            <a:endParaRPr lang="en-US"/>
          </a:p>
          <a:p>
            <a:r>
              <a:rPr lang="en-US"/>
              <a:t>Historically, models of the brain have often been associated with the most advanced technology of the time.</a:t>
            </a:r>
          </a:p>
          <a:p>
            <a:pPr lvl="1"/>
            <a:r>
              <a:rPr lang="en-US"/>
              <a:t>Clockwork</a:t>
            </a:r>
          </a:p>
          <a:p>
            <a:pPr lvl="1"/>
            <a:r>
              <a:rPr lang="en-US"/>
              <a:t>Steam Engine</a:t>
            </a:r>
          </a:p>
          <a:p>
            <a:pPr lvl="1"/>
            <a:r>
              <a:rPr lang="en-US"/>
              <a:t>Telephone Switchboard</a:t>
            </a:r>
          </a:p>
          <a:p>
            <a:r>
              <a:rPr lang="en-US"/>
              <a:t>Invariably, we end up </a:t>
            </a:r>
            <a:r>
              <a:rPr lang="en-US" i="1">
                <a:solidFill>
                  <a:schemeClr val="tx2"/>
                </a:solidFill>
              </a:rPr>
              <a:t>laughing</a:t>
            </a:r>
            <a:r>
              <a:rPr lang="en-US"/>
              <a:t> at these simplistic models!</a:t>
            </a:r>
          </a:p>
          <a:p>
            <a:pPr lvl="1"/>
            <a:r>
              <a:rPr lang="en-US"/>
              <a:t>Their simplicity yields misleading conclusions</a:t>
            </a:r>
          </a:p>
          <a:p>
            <a:pPr lvl="1"/>
            <a:r>
              <a:rPr lang="en-US"/>
              <a:t>They have very little explanatory power (i.e., no scientific insight)</a:t>
            </a:r>
          </a:p>
          <a:p>
            <a:r>
              <a:rPr lang="en-US">
                <a:solidFill>
                  <a:schemeClr val="bg2">
                    <a:lumMod val="50000"/>
                  </a:schemeClr>
                </a:solidFill>
              </a:rPr>
              <a:t>Are computers somehow different?</a:t>
            </a:r>
          </a:p>
        </p:txBody>
      </p:sp>
    </p:spTree>
    <p:extLst>
      <p:ext uri="{BB962C8B-B14F-4D97-AF65-F5344CB8AC3E}">
        <p14:creationId xmlns:p14="http://schemas.microsoft.com/office/powerpoint/2010/main" val="218917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5037</TotalTime>
  <Words>1059</Words>
  <Application>Microsoft Office PowerPoint</Application>
  <PresentationFormat>Widescreen</PresentationFormat>
  <Paragraphs>119</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Synchro LET</vt:lpstr>
      <vt:lpstr>Palatino Linotype</vt:lpstr>
      <vt:lpstr>Arial</vt:lpstr>
      <vt:lpstr>Corbel</vt:lpstr>
      <vt:lpstr>Calibri</vt:lpstr>
      <vt:lpstr>Clarity</vt:lpstr>
      <vt:lpstr>Thinking AND Computation</vt:lpstr>
      <vt:lpstr>Alerts</vt:lpstr>
      <vt:lpstr>PowerPoint Presentation</vt:lpstr>
      <vt:lpstr>SyMBoLIc REPRESENTaTIoN</vt:lpstr>
      <vt:lpstr>ABSTRacTIoN</vt:lpstr>
      <vt:lpstr>THoUgHT</vt:lpstr>
      <vt:lpstr> </vt:lpstr>
      <vt:lpstr>CoMPUTaTIoN</vt:lpstr>
      <vt:lpstr>THINKING AND COMPUTING</vt:lpstr>
      <vt:lpstr>WHAT SORT OF PROCESS IS THINKING?</vt:lpstr>
      <vt:lpstr>THE NATURE OF COMPUTATION</vt:lpstr>
      <vt:lpstr>UNTHINKING COMPUTATION</vt:lpstr>
      <vt:lpstr>MAKING SENSE...?</vt:lpstr>
      <vt:lpstr>NEXT TIME…</vt:lpstr>
    </vt:vector>
  </TitlesOfParts>
  <Company>Otterbein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Intelligence</dc:title>
  <dc:creator>David Stucki</dc:creator>
  <cp:lastModifiedBy>David Stucki</cp:lastModifiedBy>
  <cp:revision>50</cp:revision>
  <dcterms:created xsi:type="dcterms:W3CDTF">2013-10-29T15:52:47Z</dcterms:created>
  <dcterms:modified xsi:type="dcterms:W3CDTF">2024-08-27T01:52:25Z</dcterms:modified>
</cp:coreProperties>
</file>